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259" r:id="rId5"/>
    <p:sldId id="256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77" r:id="rId36"/>
    <p:sldId id="290" r:id="rId37"/>
    <p:sldId id="291" r:id="rId38"/>
    <p:sldId id="292" r:id="rId39"/>
    <p:sldId id="293" r:id="rId40"/>
    <p:sldId id="276" r:id="rId41"/>
    <p:sldId id="275" r:id="rId42"/>
    <p:sldId id="295" r:id="rId43"/>
    <p:sldId id="294" r:id="rId44"/>
    <p:sldId id="29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3" userDrawn="1">
          <p15:clr>
            <a:srgbClr val="A4A3A4"/>
          </p15:clr>
        </p15:guide>
        <p15:guide id="2" pos="39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F018"/>
    <a:srgbClr val="B64ABE"/>
    <a:srgbClr val="F2F20E"/>
    <a:srgbClr val="26E238"/>
    <a:srgbClr val="B70D25"/>
    <a:srgbClr val="F31515"/>
    <a:srgbClr val="660033"/>
    <a:srgbClr val="0B8693"/>
    <a:srgbClr val="FF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pos="3863"/>
        <p:guide pos="39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2849A-29F3-4715-8CDB-C4792AA28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2B236-04E2-4D25-9687-6FD44B5A5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C6A12-53AD-480C-96B4-5B1EF2852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28-01-2021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1D326-EC3E-4E4C-B9D1-E8AED300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669A2-312C-4BAC-8831-B1E045D3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98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AFF7B-6DD3-4FD0-94F7-17BC64376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732A9-DFD8-4DB0-8710-7B10034C0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28A8C-6301-41E8-9AAC-68B5D66C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28-01-2021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AB613-DC4D-4A2D-ACBA-CB492C0A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EEB7C-19D3-4B6C-9206-D5AC02EE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6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26AEA-2873-431D-A6A4-E24C692FF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D5443-AC2C-4C97-A2A0-D305562C8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F61C6-2E0D-45F7-B403-29C7E8B5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28-01-2021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C233C-F30D-460E-9861-2BBBF80A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74156-2123-422D-91F8-C5779659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332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6B7E-D576-48EF-90F5-72A3FE5F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F3915-0086-46CF-BE58-D562ACAEF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5AC9-CE04-4B40-889A-662B6FF5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28-01-2021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777DA-13DB-4788-BA8E-095F8C6A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6785-22E2-4425-B8C2-A4952211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917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F363A-25A8-4879-9403-BA3903BC2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093A7-CE19-477E-B80A-42F0142ED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C0DB-6FDA-4A9A-8615-8FD382D82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28-01-2021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A21C3-08DA-41C9-BD94-010CE756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AEDDE-7E6E-446E-98DB-EE06FD6A7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818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6EECA-6174-414E-9F08-8046D155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FB3E6-44E1-4B99-B654-F8192368C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2057B-B752-45FB-8ABC-076F79282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A3A70-94CD-4DD0-84F1-65225002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28-01-2021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BEDBE-1093-4541-962F-6851E77A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73B85-F915-48FC-800A-B62610AD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033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495B-4164-471C-BFFB-DFEDD90C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1354F-C533-45B2-9409-9F996176B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6EA29-F47D-475C-BCB1-73E21E577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D7FE86-E0ED-403E-ABE8-2AAC548B2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81C2C-B0BE-4136-807C-931A4799D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1EA2F-C435-4C7A-89B9-E6F9BB97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28-01-2021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9DA71A-5C8D-4FA5-9ABF-4C254F51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F44277-EAF3-443B-A7E5-6EF53C89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566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662D-49C5-414D-87C2-BBB519D8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3937F-F88E-412A-B125-45AEA3D5C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28-01-2021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479DC-22FA-4F90-913C-6C45C5F7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F9105-E574-4B5E-80B9-DF847889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525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80C2C-713F-4B20-8698-2EF67AE6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28-01-2021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D2A13-B47C-4881-910A-7B8A0D484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C34CB-FA38-472B-B14F-1873DE89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039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6C01-0EC0-43FC-A8F3-C5327A8D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202D3-5300-4183-BBFA-486249F4F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7DB33-E628-415A-BD5A-69441EACB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01AA9-9B1A-45BD-BEB4-020997D2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28-01-2021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A2186-A60C-4113-A1C1-9FFF9337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B8603-B887-42D7-A205-42C34740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026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2D09-C70E-40FF-80E8-FB46F015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F174CC-A4CF-4DFA-9607-D6E43DBDF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07F48-7B31-4CC1-B5F8-0B1BD191C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82142-E0A9-4C28-BD09-7793A137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B684-2D47-4F18-869B-B5A685BE2C12}" type="datetimeFigureOut">
              <a:rPr lang="en-IN" smtClean="0"/>
              <a:t>28-01-2021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BE751-CC9F-4B1D-807B-006BD440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DCB92-F536-4D67-ABA5-A36D15A8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920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F82B96-E1CB-4134-9FBB-578D06D7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AD9FC-A3E2-4293-BC24-523F2A25A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50588-8D82-4410-BB7A-C595EFA8D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B684-2D47-4F18-869B-B5A685BE2C12}" type="datetimeFigureOut">
              <a:rPr lang="en-IN" smtClean="0"/>
              <a:t>28-01-2021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2A9EB-9D61-4F5C-BAD0-A288CFC76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234B2-C990-48B2-B5CD-B325F6506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2BB1-F815-48BD-9984-1E44AE29F7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447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test.org/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tivirusnews.com/" TargetMode="External"/><Relationship Id="rId5" Type="http://schemas.openxmlformats.org/officeDocument/2006/relationships/hyperlink" Target="http://www.digit/forum.com" TargetMode="External"/><Relationship Id="rId4" Type="http://schemas.openxmlformats.org/officeDocument/2006/relationships/hyperlink" Target="http://www.billmullins.blogspot.com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yber Security Images, Stock Photos &amp; Vectors | Shutterstock">
            <a:extLst>
              <a:ext uri="{FF2B5EF4-FFF2-40B4-BE49-F238E27FC236}">
                <a16:creationId xmlns:a16="http://schemas.microsoft.com/office/drawing/2014/main" id="{3A52E4E7-8D87-4EF2-B685-811BCE6B0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4"/>
          <a:stretch/>
        </p:blipFill>
        <p:spPr bwMode="auto">
          <a:xfrm>
            <a:off x="-3876" y="0"/>
            <a:ext cx="12192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ybersecurity Is Forcing A Rethink Of Strategic Autonomy ~ ECHAlliance">
            <a:extLst>
              <a:ext uri="{FF2B5EF4-FFF2-40B4-BE49-F238E27FC236}">
                <a16:creationId xmlns:a16="http://schemas.microsoft.com/office/drawing/2014/main" id="{CAC55D02-12DA-400D-8087-846A35D14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81425"/>
            <a:ext cx="43434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reading a cybersecurity culture | Airlines.">
            <a:extLst>
              <a:ext uri="{FF2B5EF4-FFF2-40B4-BE49-F238E27FC236}">
                <a16:creationId xmlns:a16="http://schemas.microsoft.com/office/drawing/2014/main" id="{AA79E640-C5CA-45C9-8318-6140CCA8A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9425"/>
            <a:ext cx="4230873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yber Security Starts With You – Agape Consulting Group">
            <a:extLst>
              <a:ext uri="{FF2B5EF4-FFF2-40B4-BE49-F238E27FC236}">
                <a16:creationId xmlns:a16="http://schemas.microsoft.com/office/drawing/2014/main" id="{8C297163-0CAE-4386-85BE-9F15753D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781425"/>
            <a:ext cx="3606099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7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B64ABE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ypes of Cyber Crime&#10;• Hacking&#10;• Phishing&#10;• Denial of Service&#10;• Spam Email&#10;• Spyware, Adware&#10;• Malware (Trojan, Virus, Wor...">
            <a:extLst>
              <a:ext uri="{FF2B5EF4-FFF2-40B4-BE49-F238E27FC236}">
                <a16:creationId xmlns:a16="http://schemas.microsoft.com/office/drawing/2014/main" id="{F3692375-5422-4A5A-A972-AB14225D17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3" y="729000"/>
            <a:ext cx="9596673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0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31515"/>
          </a:fgClr>
          <a:bgClr>
            <a:srgbClr val="26E238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cking&#10;• Hacking in simple terms means an&#10;illegal intrusion into a computer system&#10;and/or network.&#10;• It is also known as ...">
            <a:extLst>
              <a:ext uri="{FF2B5EF4-FFF2-40B4-BE49-F238E27FC236}">
                <a16:creationId xmlns:a16="http://schemas.microsoft.com/office/drawing/2014/main" id="{4FE8BDE1-758D-4B57-8EC7-342A61C6BB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3" y="729000"/>
            <a:ext cx="9596673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181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4"/>
          </a:fgClr>
          <a:bgClr>
            <a:schemeClr val="accent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ishing&#10;• Phishing is a fraudulent attempt, usually made through email, to steal your&#10;personal information.&#10;• Phishing is...">
            <a:extLst>
              <a:ext uri="{FF2B5EF4-FFF2-40B4-BE49-F238E27FC236}">
                <a16:creationId xmlns:a16="http://schemas.microsoft.com/office/drawing/2014/main" id="{409E3531-949A-48CF-AD80-21CFDB5C9E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3" y="644524"/>
            <a:ext cx="9596673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250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50000"/>
            </a:schemeClr>
          </a:fgClr>
          <a:bgClr>
            <a:schemeClr val="accent4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nial of Service&#10;• This is an act by the criminals who floods the Bandwidth of the victims network.&#10;• In the DoS attack, ...">
            <a:extLst>
              <a:ext uri="{FF2B5EF4-FFF2-40B4-BE49-F238E27FC236}">
                <a16:creationId xmlns:a16="http://schemas.microsoft.com/office/drawing/2014/main" id="{C0DC0888-8960-4262-9BD2-6FFFBC82F4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3" y="729000"/>
            <a:ext cx="9596673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98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tx1">
              <a:lumMod val="95000"/>
              <a:lumOff val="5000"/>
            </a:schemeClr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of DDoS attack:&#10; ">
            <a:extLst>
              <a:ext uri="{FF2B5EF4-FFF2-40B4-BE49-F238E27FC236}">
                <a16:creationId xmlns:a16="http://schemas.microsoft.com/office/drawing/2014/main" id="{1B1F25D6-A8DA-4F4A-9AD0-60FE92CB87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3" y="729000"/>
            <a:ext cx="9596673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55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2">
              <a:lumMod val="10000"/>
            </a:schemeClr>
          </a:fgClr>
          <a:bgClr>
            <a:schemeClr val="accent2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pam Email&#10;• Email Spam is the electronic version of junk mail. It involves sending unwanted&#10;messages, often unsolicited a...">
            <a:extLst>
              <a:ext uri="{FF2B5EF4-FFF2-40B4-BE49-F238E27FC236}">
                <a16:creationId xmlns:a16="http://schemas.microsoft.com/office/drawing/2014/main" id="{AA5B5F45-3874-48D3-9E5A-96EE9E6A64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3" y="729000"/>
            <a:ext cx="9596673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68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50000"/>
            </a:schemeClr>
          </a:fgClr>
          <a:bgClr>
            <a:schemeClr val="bg1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lware&#10;• It’s malicious software ( such as Virus ,Worms &amp; Trojan ) , which specifically&#10;designed to disrupt or damage com...">
            <a:extLst>
              <a:ext uri="{FF2B5EF4-FFF2-40B4-BE49-F238E27FC236}">
                <a16:creationId xmlns:a16="http://schemas.microsoft.com/office/drawing/2014/main" id="{6647B816-8B5E-4FE8-9E80-27026B48F4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3" y="729000"/>
            <a:ext cx="9596673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53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5">
              <a:lumMod val="50000"/>
            </a:schemeClr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• Worms unlike viruses do not need the host to attach themselves. They merely&#10;make functional copies of themselves and do ...">
            <a:extLst>
              <a:ext uri="{FF2B5EF4-FFF2-40B4-BE49-F238E27FC236}">
                <a16:creationId xmlns:a16="http://schemas.microsoft.com/office/drawing/2014/main" id="{D063E685-6167-4C27-8432-A2E4248FAC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3" y="729000"/>
            <a:ext cx="9596673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62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6">
              <a:lumMod val="50000"/>
            </a:schemeClr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pyware&#10;• Spyware is a type of malware that hackers use to spy on you in order to gain&#10;access to your personal information...">
            <a:extLst>
              <a:ext uri="{FF2B5EF4-FFF2-40B4-BE49-F238E27FC236}">
                <a16:creationId xmlns:a16="http://schemas.microsoft.com/office/drawing/2014/main" id="{4D327BEE-4E71-496A-A705-F38574A5F9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3" y="729000"/>
            <a:ext cx="9596673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190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nsomware&#10;• Ransomware is as scary as it sounds. Hackers use this technique to lock you out of&#10;your devices and demand a ...">
            <a:extLst>
              <a:ext uri="{FF2B5EF4-FFF2-40B4-BE49-F238E27FC236}">
                <a16:creationId xmlns:a16="http://schemas.microsoft.com/office/drawing/2014/main" id="{DA783161-D97E-4893-ADB0-8BAE478F01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3" y="729000"/>
            <a:ext cx="9596673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9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26E23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B4978-15F0-45D4-9A44-92011DA201DB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dkUpDiag">
            <a:fgClr>
              <a:srgbClr val="FFFF0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IN" dirty="0"/>
              <a:t>Presentation on IT Fundamentals of Cyber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8BE95-E4FD-4899-835D-61D43B32237F}"/>
              </a:ext>
            </a:extLst>
          </p:cNvPr>
          <p:cNvSpPr>
            <a:spLocks noGrp="1"/>
          </p:cNvSpPr>
          <p:nvPr>
            <p:ph idx="1"/>
          </p:nvPr>
        </p:nvSpPr>
        <p:spPr>
          <a:pattFill prst="pct80">
            <a:fgClr>
              <a:srgbClr val="F2F20E"/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r>
              <a:rPr lang="en-IN" dirty="0"/>
              <a:t>Introduction to cybersecurity tools and cyber attack</a:t>
            </a:r>
          </a:p>
          <a:p>
            <a:r>
              <a:rPr lang="en-IN" dirty="0"/>
              <a:t>Cybersecurity roles, processes and operating system security</a:t>
            </a:r>
          </a:p>
          <a:p>
            <a:r>
              <a:rPr lang="en-IN" dirty="0"/>
              <a:t>Cybersecurity compliance, Framework and system administration</a:t>
            </a:r>
          </a:p>
          <a:p>
            <a:r>
              <a:rPr lang="en-IN" dirty="0"/>
              <a:t>Network security and Database</a:t>
            </a:r>
          </a:p>
          <a:p>
            <a:pPr marL="0" indent="0" algn="just">
              <a:buNone/>
            </a:pPr>
            <a:r>
              <a:rPr lang="en-IN" dirty="0"/>
              <a:t>                             (Duration:-71 hours(Beginners level))</a:t>
            </a:r>
          </a:p>
          <a:p>
            <a:pPr marL="0" indent="0" algn="just">
              <a:buNone/>
            </a:pPr>
            <a:r>
              <a:rPr lang="en-IN" dirty="0"/>
              <a:t>                                 (Submitted by:-Tanishk Jharwal)</a:t>
            </a:r>
          </a:p>
          <a:p>
            <a:pPr marL="0" indent="0" algn="just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 algn="r">
              <a:buNone/>
            </a:pPr>
            <a:r>
              <a:rPr lang="en-IN" dirty="0"/>
              <a:t>Submitted to:-Mrs. Kavita Jain</a:t>
            </a:r>
          </a:p>
        </p:txBody>
      </p:sp>
    </p:spTree>
    <p:extLst>
      <p:ext uri="{BB962C8B-B14F-4D97-AF65-F5344CB8AC3E}">
        <p14:creationId xmlns:p14="http://schemas.microsoft.com/office/powerpoint/2010/main" val="3564541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1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TM Skimming and Point of Scale Crimes&#10;• It is a technique of compromising the ATM machine by installing a skimming&#10;device...">
            <a:extLst>
              <a:ext uri="{FF2B5EF4-FFF2-40B4-BE49-F238E27FC236}">
                <a16:creationId xmlns:a16="http://schemas.microsoft.com/office/drawing/2014/main" id="{2BEB59EA-3122-478E-91BA-8E0B41AF84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3" y="729000"/>
            <a:ext cx="9596673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385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/>
          </a:fgClr>
          <a:bgClr>
            <a:schemeClr val="accent4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ypes of Cyber Attack by Percentage&#10;(Source-FBI)&#10;• Financial fraud 11%&#10;• Sabotage of data/networks 17%&#10;• Theft of propriet...">
            <a:extLst>
              <a:ext uri="{FF2B5EF4-FFF2-40B4-BE49-F238E27FC236}">
                <a16:creationId xmlns:a16="http://schemas.microsoft.com/office/drawing/2014/main" id="{1C70E87A-3951-4483-9F6B-8C679C75E2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3" y="729000"/>
            <a:ext cx="9596673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735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1"/>
          </a:fgClr>
          <a:bgClr>
            <a:schemeClr val="tx1">
              <a:lumMod val="75000"/>
              <a:lumOff val="2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yber Threat Evolution&#10; ">
            <a:extLst>
              <a:ext uri="{FF2B5EF4-FFF2-40B4-BE49-F238E27FC236}">
                <a16:creationId xmlns:a16="http://schemas.microsoft.com/office/drawing/2014/main" id="{6F5B12DE-3ABF-4601-9913-23015959A4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3" y="729000"/>
            <a:ext cx="9596673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7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26E23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B3748E-0C5B-438E-9B55-24F35816750C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dkVert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IN" dirty="0"/>
              <a:t>Types of Security Tools</a:t>
            </a:r>
          </a:p>
        </p:txBody>
      </p:sp>
      <p:pic>
        <p:nvPicPr>
          <p:cNvPr id="4" name="Picture 2" descr="MARKET VALUE OF CYBER SECURITY&#10;•According to the Gartner Press&#10;release in 2018, the Cyber&#10;Security market is forecast to&#10;g...">
            <a:extLst>
              <a:ext uri="{FF2B5EF4-FFF2-40B4-BE49-F238E27FC236}">
                <a16:creationId xmlns:a16="http://schemas.microsoft.com/office/drawing/2014/main" id="{45329572-B10A-4878-A9C1-BCD96D66BA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24350"/>
          <a:stretch/>
        </p:blipFill>
        <p:spPr bwMode="auto">
          <a:xfrm>
            <a:off x="838200" y="2409824"/>
            <a:ext cx="8267510" cy="378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61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bg1"/>
          </a:fgClr>
          <a:bgClr>
            <a:srgbClr val="66003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•Common Weakness Enumeration (CWE) is a list of software&#10;weaknesses.&#10;•CWE Database:&#10;The MITRE Corporation&#10;•Total number of...">
            <a:extLst>
              <a:ext uri="{FF2B5EF4-FFF2-40B4-BE49-F238E27FC236}">
                <a16:creationId xmlns:a16="http://schemas.microsoft.com/office/drawing/2014/main" id="{CA8ABC13-3278-492B-83D1-BD9A1A31B8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/>
          <a:stretch/>
        </p:blipFill>
        <p:spPr bwMode="auto">
          <a:xfrm>
            <a:off x="1625144" y="729000"/>
            <a:ext cx="8941711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143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000066"/>
          </a:fgClr>
          <a:bgClr>
            <a:srgbClr val="FFFF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•CWE/SANS Top 25 Most Dangerous Software Errors is a list of the&#10;most widespread and critical errors that can lead to seri...">
            <a:extLst>
              <a:ext uri="{FF2B5EF4-FFF2-40B4-BE49-F238E27FC236}">
                <a16:creationId xmlns:a16="http://schemas.microsoft.com/office/drawing/2014/main" id="{813BCAEA-BE1E-4EFD-BAD9-41ABF40596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/>
          <a:stretch/>
        </p:blipFill>
        <p:spPr bwMode="auto">
          <a:xfrm>
            <a:off x="1651143" y="729000"/>
            <a:ext cx="8889714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795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bg1"/>
          </a:fgClr>
          <a:bgClr>
            <a:srgbClr val="6FF018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•The OWASP Top 10 is a powerful awareness document for web&#10;application security.&#10;•It represents a broad consensus about th...">
            <a:extLst>
              <a:ext uri="{FF2B5EF4-FFF2-40B4-BE49-F238E27FC236}">
                <a16:creationId xmlns:a16="http://schemas.microsoft.com/office/drawing/2014/main" id="{463EDD43-DD4C-49D0-8A4E-6EFE6CD10D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/>
          <a:stretch/>
        </p:blipFill>
        <p:spPr bwMode="auto">
          <a:xfrm>
            <a:off x="1613549" y="729000"/>
            <a:ext cx="8964902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8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Broken Access control&#10;Security misconfigurations&#10;Cross Site Scripting (XSS)&#10;Insecure Deserialization&#10;Using Components...">
            <a:extLst>
              <a:ext uri="{FF2B5EF4-FFF2-40B4-BE49-F238E27FC236}">
                <a16:creationId xmlns:a16="http://schemas.microsoft.com/office/drawing/2014/main" id="{A284CD22-AA02-40BC-B7D3-98549A5C1B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/>
          <a:stretch/>
        </p:blipFill>
        <p:spPr bwMode="auto">
          <a:xfrm>
            <a:off x="1636116" y="738525"/>
            <a:ext cx="8919767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918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bg1"/>
          </a:fgClr>
          <a:bgClr>
            <a:schemeClr val="accent6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yber security and demonstration of security tools">
            <a:extLst>
              <a:ext uri="{FF2B5EF4-FFF2-40B4-BE49-F238E27FC236}">
                <a16:creationId xmlns:a16="http://schemas.microsoft.com/office/drawing/2014/main" id="{4EFB8D12-CE82-4247-B8E7-6679208398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/>
          <a:stretch/>
        </p:blipFill>
        <p:spPr bwMode="auto">
          <a:xfrm>
            <a:off x="1628603" y="729000"/>
            <a:ext cx="8934794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700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bg1"/>
          </a:fgClr>
          <a:bgClr>
            <a:srgbClr val="B70D2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yber security and demonstration of security tools">
            <a:extLst>
              <a:ext uri="{FF2B5EF4-FFF2-40B4-BE49-F238E27FC236}">
                <a16:creationId xmlns:a16="http://schemas.microsoft.com/office/drawing/2014/main" id="{F33275AC-4E7A-4D17-B5C0-83032A5A12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/>
          <a:stretch/>
        </p:blipFill>
        <p:spPr bwMode="auto">
          <a:xfrm>
            <a:off x="1621062" y="729000"/>
            <a:ext cx="8949875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7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C4A77-DE0E-4749-9425-04CE535F7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8400"/>
          </a:xfrm>
          <a:pattFill prst="dkUp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IN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89C74-EB64-4B2F-9596-E661C5194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pattFill prst="dashUpDiag">
            <a:fgClr>
              <a:schemeClr val="accent1"/>
            </a:fgClr>
            <a:bgClr>
              <a:srgbClr val="B64ABE"/>
            </a:bgClr>
          </a:pattFill>
        </p:spPr>
        <p:txBody>
          <a:bodyPr/>
          <a:lstStyle/>
          <a:p>
            <a:r>
              <a:rPr lang="en-IN" dirty="0"/>
              <a:t>Introduction</a:t>
            </a:r>
          </a:p>
          <a:p>
            <a:r>
              <a:rPr lang="en-IN" dirty="0"/>
              <a:t>Categories of Cyber crime</a:t>
            </a:r>
          </a:p>
          <a:p>
            <a:r>
              <a:rPr lang="en-IN" dirty="0"/>
              <a:t>Types of Cyber crime</a:t>
            </a:r>
          </a:p>
          <a:p>
            <a:r>
              <a:rPr lang="en-IN" dirty="0"/>
              <a:t>Types of Security tools</a:t>
            </a:r>
          </a:p>
          <a:p>
            <a:r>
              <a:rPr lang="en-IN" dirty="0"/>
              <a:t>Advantage of Cybersecurity</a:t>
            </a:r>
          </a:p>
          <a:p>
            <a:r>
              <a:rPr lang="en-IN" dirty="0"/>
              <a:t>Safety tips to Cyber crime</a:t>
            </a:r>
          </a:p>
          <a:p>
            <a:r>
              <a:rPr lang="en-IN" dirty="0"/>
              <a:t>References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2034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bg1"/>
          </a:fgClr>
          <a:bgClr>
            <a:srgbClr val="0B869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0C2281-2B3B-40CC-84AF-AA1860DC1B23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dkVert">
            <a:fgClr>
              <a:srgbClr val="B64ABE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IN" dirty="0"/>
              <a:t>Wireshark</a:t>
            </a:r>
          </a:p>
        </p:txBody>
      </p:sp>
      <p:pic>
        <p:nvPicPr>
          <p:cNvPr id="4" name="Picture 2" descr="What is wireshark  :&lt;br /&gt;Wireshark is a network packet analyzer. A network packet analyzer will try to capture network pa...">
            <a:extLst>
              <a:ext uri="{FF2B5EF4-FFF2-40B4-BE49-F238E27FC236}">
                <a16:creationId xmlns:a16="http://schemas.microsoft.com/office/drawing/2014/main" id="{F72F8440-D3C9-4EF1-AA9C-707FB00C3E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4000" y="1857375"/>
            <a:ext cx="6624000" cy="4867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79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1"/>
          </a:fgClr>
          <a:bgClr>
            <a:schemeClr val="accent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ople use Wireshark for : &lt;br /&gt;network administrators use it to troubleshoot network problems&lt;br /&gt;network security engi...">
            <a:extLst>
              <a:ext uri="{FF2B5EF4-FFF2-40B4-BE49-F238E27FC236}">
                <a16:creationId xmlns:a16="http://schemas.microsoft.com/office/drawing/2014/main" id="{C3635869-0DE8-47C5-9847-EA56928853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00" y="729000"/>
            <a:ext cx="7200000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30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26E238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eature :&lt;br /&gt;Available for UNIX and Windows.&lt;br /&gt;Capture live packet data from a network interface. &lt;br /&gt;Display packe...">
            <a:extLst>
              <a:ext uri="{FF2B5EF4-FFF2-40B4-BE49-F238E27FC236}">
                <a16:creationId xmlns:a16="http://schemas.microsoft.com/office/drawing/2014/main" id="{747EA9D2-126A-4116-B224-3FCB133CF2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0"/>
          <a:stretch/>
        </p:blipFill>
        <p:spPr bwMode="auto">
          <a:xfrm>
            <a:off x="1710542" y="729000"/>
            <a:ext cx="8770916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53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1">
              <a:lumMod val="50000"/>
              <a:lumOff val="50000"/>
            </a:schemeClr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D14C77-A84D-4E85-A75B-4C2ABB93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15433"/>
            <a:ext cx="10515600" cy="622768"/>
          </a:xfrm>
          <a:pattFill prst="pct90">
            <a:fgClr>
              <a:srgbClr val="660033"/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4">
                    <a:lumMod val="75000"/>
                  </a:schemeClr>
                </a:solidFill>
              </a:rPr>
              <a:t>N-Map</a:t>
            </a:r>
          </a:p>
        </p:txBody>
      </p:sp>
      <p:pic>
        <p:nvPicPr>
          <p:cNvPr id="4" name="Picture 2" descr="Introduction&#10; Nmap  Network Mapper is a free and open source&#10;utility for network discovery and security auditing.&#10; Usef...">
            <a:extLst>
              <a:ext uri="{FF2B5EF4-FFF2-40B4-BE49-F238E27FC236}">
                <a16:creationId xmlns:a16="http://schemas.microsoft.com/office/drawing/2014/main" id="{51B7D2DE-2D75-485D-B82A-046537320A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0" r="4389"/>
          <a:stretch/>
        </p:blipFill>
        <p:spPr bwMode="auto">
          <a:xfrm>
            <a:off x="2806652" y="982987"/>
            <a:ext cx="6664131" cy="561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7644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92D050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5FB07-BC32-4ECC-A9CD-5FDAAAC1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52400"/>
            <a:ext cx="10515600" cy="495300"/>
          </a:xfrm>
          <a:pattFill prst="pct90">
            <a:fgClr>
              <a:srgbClr val="92D050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en-IN" dirty="0"/>
              <a:t>Features</a:t>
            </a:r>
          </a:p>
        </p:txBody>
      </p:sp>
      <p:pic>
        <p:nvPicPr>
          <p:cNvPr id="4" name="Picture 2" descr="Features&#10; Nmap uses raw IP packets in novel ways to&#10;determine what&#10; hosts are available on the network,&#10; services (appl...">
            <a:extLst>
              <a:ext uri="{FF2B5EF4-FFF2-40B4-BE49-F238E27FC236}">
                <a16:creationId xmlns:a16="http://schemas.microsoft.com/office/drawing/2014/main" id="{531D788C-A529-4FF2-8CBE-F0AEB03943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0" r="4859"/>
          <a:stretch/>
        </p:blipFill>
        <p:spPr bwMode="auto">
          <a:xfrm>
            <a:off x="2660150" y="873600"/>
            <a:ext cx="6871700" cy="583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842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00B05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eatures&#10; In addition to the classic command-line Nmap&#10;executable, the Nmap suite includes:&#10; an advanced GUI and results...">
            <a:extLst>
              <a:ext uri="{FF2B5EF4-FFF2-40B4-BE49-F238E27FC236}">
                <a16:creationId xmlns:a16="http://schemas.microsoft.com/office/drawing/2014/main" id="{6275E332-8E11-4D4F-8C4C-18CD78D3CD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3" r="3291"/>
          <a:stretch/>
        </p:blipFill>
        <p:spPr bwMode="auto">
          <a:xfrm>
            <a:off x="2854497" y="729000"/>
            <a:ext cx="6483005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19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879BD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4D074E-105B-426F-AD9E-82A2A146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6525"/>
            <a:ext cx="10515600" cy="682625"/>
          </a:xfrm>
          <a:pattFill prst="dkDnDiag">
            <a:fgClr>
              <a:srgbClr val="7030A0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r>
              <a:rPr lang="en-IN" dirty="0"/>
              <a:t>Nessus</a:t>
            </a:r>
          </a:p>
        </p:txBody>
      </p:sp>
      <p:pic>
        <p:nvPicPr>
          <p:cNvPr id="4" name="Picture 2" descr="INTRODUCTION&#10;Nessus is a remote security scanning tool, which scans a computer and raises an alert&#10;if it discovers any vul...">
            <a:extLst>
              <a:ext uri="{FF2B5EF4-FFF2-40B4-BE49-F238E27FC236}">
                <a16:creationId xmlns:a16="http://schemas.microsoft.com/office/drawing/2014/main" id="{42E6CDC4-95B9-41F3-8697-8742D39F51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t="15271"/>
          <a:stretch/>
        </p:blipFill>
        <p:spPr bwMode="auto">
          <a:xfrm>
            <a:off x="838200" y="1690688"/>
            <a:ext cx="8886826" cy="48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120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B70D25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UNCTIONALITIES&#10; Basic Network Scan&#10; Malware Scan&#10; Mobile Device Scan&#10; Host Discovery&#10; Policy Auditing&#10; Drown Detect...">
            <a:extLst>
              <a:ext uri="{FF2B5EF4-FFF2-40B4-BE49-F238E27FC236}">
                <a16:creationId xmlns:a16="http://schemas.microsoft.com/office/drawing/2014/main" id="{37BD02E5-769E-45B3-9C85-8602DA9263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3"/>
          <a:stretch/>
        </p:blipFill>
        <p:spPr bwMode="auto">
          <a:xfrm>
            <a:off x="2260347" y="729000"/>
            <a:ext cx="7671306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20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137451-D671-447F-A000-06F1050F90FD}"/>
              </a:ext>
            </a:extLst>
          </p:cNvPr>
          <p:cNvSpPr>
            <a:spLocks noGrp="1"/>
          </p:cNvSpPr>
          <p:nvPr>
            <p:ph type="title"/>
          </p:nvPr>
        </p:nvSpPr>
        <p:spPr>
          <a:pattFill prst="pct75">
            <a:fgClr>
              <a:srgbClr val="7030A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IN" dirty="0"/>
              <a:t>Features</a:t>
            </a:r>
          </a:p>
        </p:txBody>
      </p:sp>
      <p:pic>
        <p:nvPicPr>
          <p:cNvPr id="2" name="Picture 2" descr="FEATURES&#10; Reporting: Customize reports to sort by vulnerability or host. It create an executive summary and&#10;compare scans...">
            <a:extLst>
              <a:ext uri="{FF2B5EF4-FFF2-40B4-BE49-F238E27FC236}">
                <a16:creationId xmlns:a16="http://schemas.microsoft.com/office/drawing/2014/main" id="{B1EC6667-B197-4238-8F97-CCBDCD7E20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222" b="31917"/>
          <a:stretch/>
        </p:blipFill>
        <p:spPr bwMode="auto">
          <a:xfrm>
            <a:off x="838200" y="2464862"/>
            <a:ext cx="11081562" cy="342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054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4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DVANTAGES&#10;• Highly-accurate scanning with low false positives&#10;• Comprehensive scanning capabilities and features&#10;• Scalab...">
            <a:extLst>
              <a:ext uri="{FF2B5EF4-FFF2-40B4-BE49-F238E27FC236}">
                <a16:creationId xmlns:a16="http://schemas.microsoft.com/office/drawing/2014/main" id="{9E45FB9E-B27F-4D8D-8679-940C608D2C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/>
          <a:stretch/>
        </p:blipFill>
        <p:spPr bwMode="auto">
          <a:xfrm>
            <a:off x="2290427" y="729000"/>
            <a:ext cx="7611145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27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00B05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troduction&#10;• The Internet in India is growing rapidly. There are two sides to a coin. Internet also&#10;has it’s own disadva...">
            <a:extLst>
              <a:ext uri="{FF2B5EF4-FFF2-40B4-BE49-F238E27FC236}">
                <a16:creationId xmlns:a16="http://schemas.microsoft.com/office/drawing/2014/main" id="{EC17B45A-E7F1-4B76-9321-BE59A3680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18" y="729000"/>
            <a:ext cx="9594714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98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bg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fety Tips to Cyber Crime&#10;• Use Antivirus Software.&#10;• Insert Firewalls.&#10;• Uninstall unnecessary software.&#10;• Maintain back...">
            <a:extLst>
              <a:ext uri="{FF2B5EF4-FFF2-40B4-BE49-F238E27FC236}">
                <a16:creationId xmlns:a16="http://schemas.microsoft.com/office/drawing/2014/main" id="{FB5F5FFC-187C-48E1-AF2B-A56AB93F12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3" y="729000"/>
            <a:ext cx="9596673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596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bg1">
              <a:lumMod val="95000"/>
            </a:schemeClr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on cyber security">
            <a:extLst>
              <a:ext uri="{FF2B5EF4-FFF2-40B4-BE49-F238E27FC236}">
                <a16:creationId xmlns:a16="http://schemas.microsoft.com/office/drawing/2014/main" id="{4981E0AA-6FC2-4395-A5CC-CB1F5F418B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3" y="729000"/>
            <a:ext cx="9596673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80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rgbClr val="26E238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nclusion&#10;I hope that my presentation will be helpful for&#10;my audience to improve their knowledge about&#10;cyber security and...">
            <a:extLst>
              <a:ext uri="{FF2B5EF4-FFF2-40B4-BE49-F238E27FC236}">
                <a16:creationId xmlns:a16="http://schemas.microsoft.com/office/drawing/2014/main" id="{083B5BD7-EA94-49DB-8E6E-F1BF9D97C3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12076"/>
          <a:stretch/>
        </p:blipFill>
        <p:spPr bwMode="auto">
          <a:xfrm>
            <a:off x="2333625" y="800100"/>
            <a:ext cx="7740267" cy="54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69711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B64AB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DF096-A12A-415A-A5BC-9F0D6F0C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4550"/>
          </a:xfrm>
          <a:pattFill prst="wave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74427-3629-4CF0-A13A-A1032C9C8A2B}"/>
              </a:ext>
            </a:extLst>
          </p:cNvPr>
          <p:cNvSpPr>
            <a:spLocks noGrp="1"/>
          </p:cNvSpPr>
          <p:nvPr>
            <p:ph idx="1"/>
          </p:nvPr>
        </p:nvSpPr>
        <p:spPr>
          <a:pattFill prst="narVert">
            <a:fgClr>
              <a:srgbClr val="F31515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IN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www.Wikipedia.org</a:t>
            </a:r>
            <a:endParaRPr lang="en-IN" dirty="0"/>
          </a:p>
          <a:p>
            <a:r>
              <a:rPr lang="en-IN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www.avtest.org</a:t>
            </a:r>
            <a:endParaRPr lang="en-IN" dirty="0"/>
          </a:p>
          <a:p>
            <a:r>
              <a:rPr lang="en-IN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www.billmullins.blogspot.com</a:t>
            </a:r>
            <a:endParaRPr lang="en-IN" dirty="0"/>
          </a:p>
          <a:p>
            <a:r>
              <a:rPr lang="en-IN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www.digit/forum.com</a:t>
            </a:r>
            <a:endParaRPr lang="en-IN" dirty="0"/>
          </a:p>
          <a:p>
            <a:r>
              <a:rPr lang="en-IN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www.antivirusnews.com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7128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Say 'Thank You' in Business | Proposify">
            <a:extLst>
              <a:ext uri="{FF2B5EF4-FFF2-40B4-BE49-F238E27FC236}">
                <a16:creationId xmlns:a16="http://schemas.microsoft.com/office/drawing/2014/main" id="{21C2A2C8-AB45-406D-8CDA-2589917E8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49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CURITY &amp; PRIVACY&#10;•Privacy relates to any rights you have to&#10;control your personal information and&#10;how it’s used.&#10;•Exampl...">
            <a:extLst>
              <a:ext uri="{FF2B5EF4-FFF2-40B4-BE49-F238E27FC236}">
                <a16:creationId xmlns:a16="http://schemas.microsoft.com/office/drawing/2014/main" id="{B32AB983-E31D-499C-A545-054E4A0AA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29" y="656512"/>
            <a:ext cx="9980541" cy="561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72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YBER SECURITY CAREERS&#10;1. Security Software Developer:&#10;•Security Software Developers build security software and integrate...">
            <a:extLst>
              <a:ext uri="{FF2B5EF4-FFF2-40B4-BE49-F238E27FC236}">
                <a16:creationId xmlns:a16="http://schemas.microsoft.com/office/drawing/2014/main" id="{56454C6A-3CE5-4F59-A2B0-8AF5610170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/>
          <a:stretch/>
        </p:blipFill>
        <p:spPr bwMode="auto">
          <a:xfrm>
            <a:off x="1610259" y="729000"/>
            <a:ext cx="8971482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64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lary:&#10;•US: $ 72,673 per annum&#10;•India: Rs. 5,91,899&#10;Certifications:&#10;•ECSP: EC-Council Certified Secure Programmer&#10;•CSSLP:...">
            <a:extLst>
              <a:ext uri="{FF2B5EF4-FFF2-40B4-BE49-F238E27FC236}">
                <a16:creationId xmlns:a16="http://schemas.microsoft.com/office/drawing/2014/main" id="{D3B19F53-0CD8-4552-A49E-8E3A9DB158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"/>
          <a:stretch/>
        </p:blipFill>
        <p:spPr bwMode="auto">
          <a:xfrm>
            <a:off x="1624279" y="748050"/>
            <a:ext cx="8943441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0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C0000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tegories of Cyber Crime&#10;We can categorize cyber crime in two ways:-&#10;The computer as a target: Using a computer to attack...">
            <a:extLst>
              <a:ext uri="{FF2B5EF4-FFF2-40B4-BE49-F238E27FC236}">
                <a16:creationId xmlns:a16="http://schemas.microsoft.com/office/drawing/2014/main" id="{EE590E9E-AB88-45E9-8013-5A6B172329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3" y="729000"/>
            <a:ext cx="9596673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8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002060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• How do you stop an attacker from getting access to a layer&#10;below your protection mechanism?&#10;• Every protection mechanism...">
            <a:extLst>
              <a:ext uri="{FF2B5EF4-FFF2-40B4-BE49-F238E27FC236}">
                <a16:creationId xmlns:a16="http://schemas.microsoft.com/office/drawing/2014/main" id="{5CC7D558-19EC-4DF7-8C17-B54170803D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63" y="729000"/>
            <a:ext cx="9596673" cy="540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90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120</Words>
  <Application>Microsoft Office PowerPoint</Application>
  <PresentationFormat>Widescreen</PresentationFormat>
  <Paragraphs>34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Presentation on IT Fundamentals of Cyber Security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Security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Wireshark</vt:lpstr>
      <vt:lpstr>PowerPoint Presentation</vt:lpstr>
      <vt:lpstr>PowerPoint Presentation</vt:lpstr>
      <vt:lpstr>N-Map</vt:lpstr>
      <vt:lpstr>Features</vt:lpstr>
      <vt:lpstr>PowerPoint Presentation</vt:lpstr>
      <vt:lpstr>Nessus</vt:lpstr>
      <vt:lpstr>PowerPoint Presentation</vt:lpstr>
      <vt:lpstr>Features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Tanishk Jharwal</dc:creator>
  <cp:lastModifiedBy>Tanishk Jharwal</cp:lastModifiedBy>
  <cp:revision>31</cp:revision>
  <dcterms:created xsi:type="dcterms:W3CDTF">2020-08-09T03:29:30Z</dcterms:created>
  <dcterms:modified xsi:type="dcterms:W3CDTF">2021-01-28T11:09:21Z</dcterms:modified>
</cp:coreProperties>
</file>